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agrid Text" charset="1" panose="00000500000000000000"/>
      <p:regular r:id="rId10"/>
    </p:embeddedFont>
    <p:embeddedFont>
      <p:font typeface="Hagrid Text Bold" charset="1" panose="00000800000000000000"/>
      <p:regular r:id="rId11"/>
    </p:embeddedFont>
    <p:embeddedFont>
      <p:font typeface="Hagrid Text Thin" charset="1" panose="00000200000000000000"/>
      <p:regular r:id="rId12"/>
    </p:embeddedFont>
    <p:embeddedFont>
      <p:font typeface="Hagrid Text Light" charset="1" panose="00000400000000000000"/>
      <p:regular r:id="rId13"/>
    </p:embeddedFont>
    <p:embeddedFont>
      <p:font typeface="Hagrid Text Heavy" charset="1" panose="00000A00000000000000"/>
      <p:regular r:id="rId14"/>
    </p:embeddedFont>
    <p:embeddedFont>
      <p:font typeface="Open Sans" charset="1" panose="020B0606030504020204"/>
      <p:regular r:id="rId15"/>
    </p:embeddedFont>
    <p:embeddedFont>
      <p:font typeface="Open Sans Bold" charset="1" panose="020B0806030504020204"/>
      <p:regular r:id="rId16"/>
    </p:embeddedFont>
    <p:embeddedFont>
      <p:font typeface="Open Sans Italics" charset="1" panose="020B0606030504020204"/>
      <p:regular r:id="rId17"/>
    </p:embeddedFont>
    <p:embeddedFont>
      <p:font typeface="Open Sans Bold Italics" charset="1" panose="020B0806030504020204"/>
      <p:regular r:id="rId18"/>
    </p:embeddedFont>
    <p:embeddedFont>
      <p:font typeface="Open Sans Light" charset="1" panose="020B0306030504020204"/>
      <p:regular r:id="rId19"/>
    </p:embeddedFont>
    <p:embeddedFont>
      <p:font typeface="Open Sans Light Italics" charset="1" panose="020B0306030504020204"/>
      <p:regular r:id="rId20"/>
    </p:embeddedFont>
    <p:embeddedFont>
      <p:font typeface="Open Sans Ultra-Bold" charset="1" panose="00000000000000000000"/>
      <p:regular r:id="rId21"/>
    </p:embeddedFont>
    <p:embeddedFont>
      <p:font typeface="Open Sans Ultra-Bold Italics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Relationship Id="rId7" Target="../media/image1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jpeg" Type="http://schemas.openxmlformats.org/officeDocument/2006/relationships/image"/><Relationship Id="rId7" Target="../media/image1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84832" y="577109"/>
            <a:ext cx="10961451" cy="2113330"/>
            <a:chOff x="0" y="0"/>
            <a:chExt cx="2886966" cy="5565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86966" cy="556597"/>
            </a:xfrm>
            <a:custGeom>
              <a:avLst/>
              <a:gdLst/>
              <a:ahLst/>
              <a:cxnLst/>
              <a:rect r="r" b="b" t="t" l="l"/>
              <a:pathLst>
                <a:path h="556597" w="2886966">
                  <a:moveTo>
                    <a:pt x="0" y="0"/>
                  </a:moveTo>
                  <a:lnTo>
                    <a:pt x="2886966" y="0"/>
                  </a:lnTo>
                  <a:lnTo>
                    <a:pt x="2886966" y="556597"/>
                  </a:lnTo>
                  <a:lnTo>
                    <a:pt x="0" y="556597"/>
                  </a:lnTo>
                  <a:close/>
                </a:path>
              </a:pathLst>
            </a:custGeom>
            <a:solidFill>
              <a:srgbClr val="667F48">
                <a:alpha val="5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86966" cy="594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290728" y="619799"/>
            <a:ext cx="9997272" cy="207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4"/>
              </a:lnSpc>
            </a:pPr>
            <a:r>
              <a:rPr lang="en-US" sz="5903">
                <a:solidFill>
                  <a:srgbClr val="383B35"/>
                </a:solidFill>
                <a:latin typeface="Hagrid Text"/>
              </a:rPr>
              <a:t>PROJETO INTERDISCIPLINAR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84832" y="3037255"/>
            <a:ext cx="9458228" cy="6512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Hagrid Text Thin"/>
              </a:rPr>
              <a:t>Douglas Guilherme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Hagrid Text Thin"/>
              </a:rPr>
              <a:t>Erick Jonathan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Hagrid Text Thin"/>
              </a:rPr>
              <a:t>Gladistony Lins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Hagrid Text Thin"/>
              </a:rPr>
              <a:t>Gustavo de França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Hagrid Text Thin"/>
              </a:rPr>
              <a:t>José Miguel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Hagrid Text Thin"/>
              </a:rPr>
              <a:t>Pedro Emmanuel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Hagrid Text Thin"/>
              </a:rPr>
              <a:t>Vinícius Henrykyy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8284832" cy="10287000"/>
          </a:xfrm>
          <a:custGeom>
            <a:avLst/>
            <a:gdLst/>
            <a:ahLst/>
            <a:cxnLst/>
            <a:rect r="r" b="b" t="t" l="l"/>
            <a:pathLst>
              <a:path h="10287000" w="8284832">
                <a:moveTo>
                  <a:pt x="0" y="0"/>
                </a:moveTo>
                <a:lnTo>
                  <a:pt x="8284832" y="0"/>
                </a:lnTo>
                <a:lnTo>
                  <a:pt x="82848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8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4031" y="3740025"/>
            <a:ext cx="5272731" cy="6546975"/>
          </a:xfrm>
          <a:custGeom>
            <a:avLst/>
            <a:gdLst/>
            <a:ahLst/>
            <a:cxnLst/>
            <a:rect r="r" b="b" t="t" l="l"/>
            <a:pathLst>
              <a:path h="6546975" w="5272731">
                <a:moveTo>
                  <a:pt x="0" y="0"/>
                </a:moveTo>
                <a:lnTo>
                  <a:pt x="5272731" y="0"/>
                </a:lnTo>
                <a:lnTo>
                  <a:pt x="5272731" y="6546975"/>
                </a:lnTo>
                <a:lnTo>
                  <a:pt x="0" y="6546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76270" y="-714154"/>
            <a:ext cx="5507805" cy="6838857"/>
          </a:xfrm>
          <a:custGeom>
            <a:avLst/>
            <a:gdLst/>
            <a:ahLst/>
            <a:cxnLst/>
            <a:rect r="r" b="b" t="t" l="l"/>
            <a:pathLst>
              <a:path h="6838857" w="5507805">
                <a:moveTo>
                  <a:pt x="0" y="0"/>
                </a:moveTo>
                <a:lnTo>
                  <a:pt x="5507805" y="0"/>
                </a:lnTo>
                <a:lnTo>
                  <a:pt x="5507805" y="6838857"/>
                </a:lnTo>
                <a:lnTo>
                  <a:pt x="0" y="6838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7984" y="1868002"/>
            <a:ext cx="17265816" cy="7526125"/>
          </a:xfrm>
          <a:custGeom>
            <a:avLst/>
            <a:gdLst/>
            <a:ahLst/>
            <a:cxnLst/>
            <a:rect r="r" b="b" t="t" l="l"/>
            <a:pathLst>
              <a:path h="7526125" w="17265816">
                <a:moveTo>
                  <a:pt x="0" y="0"/>
                </a:moveTo>
                <a:lnTo>
                  <a:pt x="17265816" y="0"/>
                </a:lnTo>
                <a:lnTo>
                  <a:pt x="17265816" y="7526125"/>
                </a:lnTo>
                <a:lnTo>
                  <a:pt x="0" y="752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7984" y="826811"/>
            <a:ext cx="5640437" cy="393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500" spc="457">
                <a:solidFill>
                  <a:srgbClr val="383B35"/>
                </a:solidFill>
                <a:latin typeface="Hagrid Text Light"/>
              </a:rPr>
              <a:t>RESULTADO DOS MATCHS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8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4031" y="3740025"/>
            <a:ext cx="5272731" cy="6546975"/>
          </a:xfrm>
          <a:custGeom>
            <a:avLst/>
            <a:gdLst/>
            <a:ahLst/>
            <a:cxnLst/>
            <a:rect r="r" b="b" t="t" l="l"/>
            <a:pathLst>
              <a:path h="6546975" w="5272731">
                <a:moveTo>
                  <a:pt x="0" y="0"/>
                </a:moveTo>
                <a:lnTo>
                  <a:pt x="5272731" y="0"/>
                </a:lnTo>
                <a:lnTo>
                  <a:pt x="5272731" y="6546975"/>
                </a:lnTo>
                <a:lnTo>
                  <a:pt x="0" y="6546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76270" y="-714154"/>
            <a:ext cx="5507805" cy="6838857"/>
          </a:xfrm>
          <a:custGeom>
            <a:avLst/>
            <a:gdLst/>
            <a:ahLst/>
            <a:cxnLst/>
            <a:rect r="r" b="b" t="t" l="l"/>
            <a:pathLst>
              <a:path h="6838857" w="5507805">
                <a:moveTo>
                  <a:pt x="0" y="0"/>
                </a:moveTo>
                <a:lnTo>
                  <a:pt x="5507805" y="0"/>
                </a:lnTo>
                <a:lnTo>
                  <a:pt x="5507805" y="6838857"/>
                </a:lnTo>
                <a:lnTo>
                  <a:pt x="0" y="6838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86768" y="826811"/>
            <a:ext cx="8701032" cy="390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500" spc="457">
                <a:solidFill>
                  <a:srgbClr val="383B35"/>
                </a:solidFill>
                <a:latin typeface="Hagrid Text Light"/>
              </a:rPr>
              <a:t>PRINCIPAIS MATCHES PROBLEM-TECH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86768" y="1976524"/>
            <a:ext cx="14231433" cy="7281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8250" indent="-239125" lvl="1">
              <a:lnSpc>
                <a:spcPts val="2879"/>
              </a:lnSpc>
              <a:buAutoNum type="arabicPeriod" startAt="1"/>
            </a:pPr>
            <a:r>
              <a:rPr lang="en-US" sz="2215" spc="44">
                <a:solidFill>
                  <a:srgbClr val="000000"/>
                </a:solidFill>
                <a:latin typeface="Hagrid Text"/>
              </a:rPr>
              <a:t>A TECNOLOGIA</a:t>
            </a:r>
            <a:r>
              <a:rPr lang="en-US" sz="2215" spc="44">
                <a:solidFill>
                  <a:srgbClr val="000000"/>
                </a:solidFill>
                <a:latin typeface="Hagrid Text Bold"/>
              </a:rPr>
              <a:t> </a:t>
            </a:r>
            <a:r>
              <a:rPr lang="en-US" sz="2215" spc="44" u="sng">
                <a:solidFill>
                  <a:srgbClr val="000000"/>
                </a:solidFill>
                <a:latin typeface="Hagrid Text Bold"/>
              </a:rPr>
              <a:t>UNREAL </a:t>
            </a:r>
            <a:r>
              <a:rPr lang="en-US" sz="2215" spc="44">
                <a:solidFill>
                  <a:srgbClr val="000000"/>
                </a:solidFill>
                <a:latin typeface="Hagrid Text"/>
              </a:rPr>
              <a:t>PODE AJUDAR A RESOLVER DA FALTA DE INTERESSE EM ESTUDOS AO SE VALER DA CRIAÇÃO DE UM JOGO QUE UTILIZA DE REFORÇO POSITIVO PARA ESTIMULAR O APRENDIZADO POR MEIO DE PROCESSOS E  QUE ESTIMULAM A MANUTENÇÃO DO FOCO NA DETERMINADA ATIVIDADE.</a:t>
            </a:r>
          </a:p>
          <a:p>
            <a:pPr algn="just" marL="478250" indent="-239125" lvl="1">
              <a:lnSpc>
                <a:spcPts val="2879"/>
              </a:lnSpc>
              <a:buAutoNum type="arabicPeriod" startAt="1"/>
            </a:pPr>
            <a:r>
              <a:rPr lang="en-US" sz="2215" spc="44">
                <a:solidFill>
                  <a:srgbClr val="000000"/>
                </a:solidFill>
                <a:latin typeface="Hagrid Text"/>
              </a:rPr>
              <a:t>A TECNOLOGIA </a:t>
            </a:r>
            <a:r>
              <a:rPr lang="en-US" sz="2215" spc="44" u="sng">
                <a:solidFill>
                  <a:srgbClr val="000000"/>
                </a:solidFill>
                <a:latin typeface="Hagrid Text Bold"/>
              </a:rPr>
              <a:t>PYTORCH</a:t>
            </a:r>
            <a:r>
              <a:rPr lang="en-US" sz="2215" spc="44">
                <a:solidFill>
                  <a:srgbClr val="000000"/>
                </a:solidFill>
                <a:latin typeface="Hagrid Text"/>
              </a:rPr>
              <a:t> PODE AJUDAR A RESOLVER O PROBLEMA DE PROCRASTINAÇÃO NOS ESTUDOS </a:t>
            </a:r>
            <a:r>
              <a:rPr lang="en-US" sz="2215" spc="44" u="sng">
                <a:solidFill>
                  <a:srgbClr val="000000"/>
                </a:solidFill>
                <a:latin typeface="Hagrid Text"/>
              </a:rPr>
              <a:t>AO UTILIZAR A ENTRADA</a:t>
            </a:r>
            <a:r>
              <a:rPr lang="en-US" sz="2215" spc="44">
                <a:solidFill>
                  <a:srgbClr val="000000"/>
                </a:solidFill>
                <a:latin typeface="Hagrid Text"/>
              </a:rPr>
              <a:t> DE ANÁLISE DE COMPORTAMENTO E EMOÇÃO DO USUÁRIO QUANTO À SUAS ATIVIDADES </a:t>
            </a:r>
            <a:r>
              <a:rPr lang="en-US" sz="2215" spc="44" u="sng">
                <a:solidFill>
                  <a:srgbClr val="000000"/>
                </a:solidFill>
                <a:latin typeface="Hagrid Text"/>
              </a:rPr>
              <a:t>E DEVOLVER A SAÍDA</a:t>
            </a:r>
            <a:r>
              <a:rPr lang="en-US" sz="2215" spc="44">
                <a:solidFill>
                  <a:srgbClr val="000000"/>
                </a:solidFill>
                <a:latin typeface="Hagrid Text"/>
              </a:rPr>
              <a:t> DE RECOMPENSA DE MOEDAS FICTÍCIAS PARA EVOLUIR EM UM JOGO INTEGRADO E TAMBÉM INDICAÇÕES DE MELHORAS EM SUA ROTINA, TRANSFORMANDO TAREFAS ENTEDIANTES EM UM JOGO.</a:t>
            </a:r>
          </a:p>
          <a:p>
            <a:pPr algn="just" marL="478250" indent="-239125" lvl="1">
              <a:lnSpc>
                <a:spcPts val="2879"/>
              </a:lnSpc>
              <a:buAutoNum type="arabicPeriod" startAt="1"/>
            </a:pPr>
            <a:r>
              <a:rPr lang="en-US" sz="2215" spc="44">
                <a:solidFill>
                  <a:srgbClr val="000000"/>
                </a:solidFill>
                <a:latin typeface="Hagrid Text"/>
              </a:rPr>
              <a:t>A </a:t>
            </a:r>
            <a:r>
              <a:rPr lang="en-US" sz="2215" spc="44">
                <a:solidFill>
                  <a:srgbClr val="000000"/>
                </a:solidFill>
                <a:latin typeface="Hagrid Text Bold"/>
              </a:rPr>
              <a:t>REALIDADE VIRTUAL</a:t>
            </a:r>
            <a:r>
              <a:rPr lang="en-US" sz="2215" spc="44">
                <a:solidFill>
                  <a:srgbClr val="000000"/>
                </a:solidFill>
                <a:latin typeface="Hagrid Text"/>
              </a:rPr>
              <a:t> PODE AJUDAR A RESOLVER AS DIFICULDADES DE LAWRENCE AO CRIAR AMBIENTES VIRTUAIS INTUITIVOS PARA ORGANIZAR E ACESSAR DOCUMENTOS, OFERECENDO UMA ALTERNATIVA VISUAL E INTERATIVA PARA A NAVEGAÇÃO NA WEB.</a:t>
            </a:r>
          </a:p>
          <a:p>
            <a:pPr algn="just" marL="478250" indent="-239125" lvl="1">
              <a:lnSpc>
                <a:spcPts val="2879"/>
              </a:lnSpc>
              <a:buAutoNum type="arabicPeriod" startAt="1"/>
            </a:pPr>
            <a:r>
              <a:rPr lang="en-US" sz="2215" spc="44">
                <a:solidFill>
                  <a:srgbClr val="000000"/>
                </a:solidFill>
                <a:latin typeface="Hagrid Text"/>
              </a:rPr>
              <a:t>O </a:t>
            </a:r>
            <a:r>
              <a:rPr lang="en-US" sz="2215" spc="44">
                <a:solidFill>
                  <a:srgbClr val="000000"/>
                </a:solidFill>
                <a:latin typeface="Hagrid Text Bold"/>
              </a:rPr>
              <a:t>RECONHECIMENTO DE VOZ</a:t>
            </a:r>
            <a:r>
              <a:rPr lang="en-US" sz="2215" spc="44">
                <a:solidFill>
                  <a:srgbClr val="000000"/>
                </a:solidFill>
                <a:latin typeface="Hagrid Text"/>
              </a:rPr>
              <a:t> AVANÇADO PODE AJUDAR A RESOLVER AS DIFICULDADES DE LAWRENCE AO PERMITIR O CONTROLE DE COMPUTADORES E ACESSO A INFORMAÇÕES POR MEIO DA VOZ, FACILITANDO A LOCALIZAÇÃO DE DOCUMENTOS E O ACESSO A SITES.</a:t>
            </a:r>
          </a:p>
          <a:p>
            <a:pPr algn="just" marL="478250" indent="-239125" lvl="1">
              <a:lnSpc>
                <a:spcPts val="2879"/>
              </a:lnSpc>
              <a:buAutoNum type="arabicPeriod" startAt="1"/>
            </a:pPr>
            <a:r>
              <a:rPr lang="en-US" sz="2215" spc="44">
                <a:solidFill>
                  <a:srgbClr val="000000"/>
                </a:solidFill>
                <a:latin typeface="Hagrid Text"/>
              </a:rPr>
              <a:t>A TECNOLOGIA </a:t>
            </a:r>
            <a:r>
              <a:rPr lang="en-US" sz="2215" spc="44">
                <a:solidFill>
                  <a:srgbClr val="000000"/>
                </a:solidFill>
                <a:latin typeface="Hagrid Text Bold"/>
              </a:rPr>
              <a:t>CHATGPT</a:t>
            </a:r>
            <a:r>
              <a:rPr lang="en-US" sz="2215" spc="44">
                <a:solidFill>
                  <a:srgbClr val="000000"/>
                </a:solidFill>
                <a:latin typeface="Hagrid Text"/>
              </a:rPr>
              <a:t> PODE AJUDAR A RESOLVER O PROBLEMA DE ENCONTRAR CONTEÚDO </a:t>
            </a:r>
            <a:r>
              <a:rPr lang="en-US" sz="2215" spc="44" u="sng">
                <a:solidFill>
                  <a:srgbClr val="000000"/>
                </a:solidFill>
                <a:latin typeface="Hagrid Text"/>
              </a:rPr>
              <a:t>AO UTILIZAR A ENTRADA</a:t>
            </a:r>
            <a:r>
              <a:rPr lang="en-US" sz="2215" spc="44">
                <a:solidFill>
                  <a:srgbClr val="000000"/>
                </a:solidFill>
                <a:latin typeface="Hagrid Text"/>
              </a:rPr>
              <a:t> DE UM QUESTIONÁRIO BÁSICO DAS PREFERÊNCIAS DO USUÁRIO PARA AVALIAR POR UMA LISTA DE MÍDIAS DO IMDB </a:t>
            </a:r>
            <a:r>
              <a:rPr lang="en-US" sz="2215" spc="44" u="sng">
                <a:solidFill>
                  <a:srgbClr val="000000"/>
                </a:solidFill>
                <a:latin typeface="Hagrid Text"/>
              </a:rPr>
              <a:t>E DEVOLVER A SAÍDA</a:t>
            </a:r>
            <a:r>
              <a:rPr lang="en-US" sz="2215" spc="44">
                <a:solidFill>
                  <a:srgbClr val="000000"/>
                </a:solidFill>
                <a:latin typeface="Hagrid Text"/>
              </a:rPr>
              <a:t> DE INDICAÇÃO DE POSSÍVEIS CONTEÚDOS PARA ASSISTIR.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8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66905" y="3740025"/>
            <a:ext cx="5272731" cy="6546975"/>
          </a:xfrm>
          <a:custGeom>
            <a:avLst/>
            <a:gdLst/>
            <a:ahLst/>
            <a:cxnLst/>
            <a:rect r="r" b="b" t="t" l="l"/>
            <a:pathLst>
              <a:path h="6546975" w="5272731">
                <a:moveTo>
                  <a:pt x="0" y="0"/>
                </a:moveTo>
                <a:lnTo>
                  <a:pt x="5272731" y="0"/>
                </a:lnTo>
                <a:lnTo>
                  <a:pt x="5272731" y="6546975"/>
                </a:lnTo>
                <a:lnTo>
                  <a:pt x="0" y="6546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22417" y="0"/>
            <a:ext cx="5507805" cy="6838857"/>
          </a:xfrm>
          <a:custGeom>
            <a:avLst/>
            <a:gdLst/>
            <a:ahLst/>
            <a:cxnLst/>
            <a:rect r="r" b="b" t="t" l="l"/>
            <a:pathLst>
              <a:path h="6838857" w="5507805">
                <a:moveTo>
                  <a:pt x="0" y="0"/>
                </a:moveTo>
                <a:lnTo>
                  <a:pt x="5507804" y="0"/>
                </a:lnTo>
                <a:lnTo>
                  <a:pt x="5507804" y="6838857"/>
                </a:lnTo>
                <a:lnTo>
                  <a:pt x="0" y="6838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05826" y="4026164"/>
            <a:ext cx="3659144" cy="2987348"/>
          </a:xfrm>
          <a:custGeom>
            <a:avLst/>
            <a:gdLst/>
            <a:ahLst/>
            <a:cxnLst/>
            <a:rect r="r" b="b" t="t" l="l"/>
            <a:pathLst>
              <a:path h="2987348" w="3659144">
                <a:moveTo>
                  <a:pt x="0" y="0"/>
                </a:moveTo>
                <a:lnTo>
                  <a:pt x="3659144" y="0"/>
                </a:lnTo>
                <a:lnTo>
                  <a:pt x="3659144" y="2987349"/>
                </a:lnTo>
                <a:lnTo>
                  <a:pt x="0" y="29873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94012" y="4536742"/>
            <a:ext cx="4533495" cy="2266748"/>
          </a:xfrm>
          <a:custGeom>
            <a:avLst/>
            <a:gdLst/>
            <a:ahLst/>
            <a:cxnLst/>
            <a:rect r="r" b="b" t="t" l="l"/>
            <a:pathLst>
              <a:path h="2266748" w="4533495">
                <a:moveTo>
                  <a:pt x="0" y="0"/>
                </a:moveTo>
                <a:lnTo>
                  <a:pt x="4533495" y="0"/>
                </a:lnTo>
                <a:lnTo>
                  <a:pt x="4533495" y="2266748"/>
                </a:lnTo>
                <a:lnTo>
                  <a:pt x="0" y="22667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59803" y="4326719"/>
            <a:ext cx="4030191" cy="2686794"/>
          </a:xfrm>
          <a:custGeom>
            <a:avLst/>
            <a:gdLst/>
            <a:ahLst/>
            <a:cxnLst/>
            <a:rect r="r" b="b" t="t" l="l"/>
            <a:pathLst>
              <a:path h="2686794" w="4030191">
                <a:moveTo>
                  <a:pt x="0" y="0"/>
                </a:moveTo>
                <a:lnTo>
                  <a:pt x="4030191" y="0"/>
                </a:lnTo>
                <a:lnTo>
                  <a:pt x="4030191" y="2686794"/>
                </a:lnTo>
                <a:lnTo>
                  <a:pt x="0" y="26867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81097" y="1019175"/>
            <a:ext cx="12261768" cy="801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2"/>
              </a:lnSpc>
              <a:spcBef>
                <a:spcPct val="0"/>
              </a:spcBef>
            </a:pPr>
            <a:r>
              <a:rPr lang="en-US" sz="5202" spc="952">
                <a:solidFill>
                  <a:srgbClr val="383B35"/>
                </a:solidFill>
                <a:latin typeface="Hagrid Text Light"/>
              </a:rPr>
              <a:t>ESCOLHA DE PROTÓTIPOS </a:t>
            </a:r>
          </a:p>
        </p:txBody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8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4031" y="3740025"/>
            <a:ext cx="5272731" cy="6546975"/>
          </a:xfrm>
          <a:custGeom>
            <a:avLst/>
            <a:gdLst/>
            <a:ahLst/>
            <a:cxnLst/>
            <a:rect r="r" b="b" t="t" l="l"/>
            <a:pathLst>
              <a:path h="6546975" w="5272731">
                <a:moveTo>
                  <a:pt x="0" y="0"/>
                </a:moveTo>
                <a:lnTo>
                  <a:pt x="5272731" y="0"/>
                </a:lnTo>
                <a:lnTo>
                  <a:pt x="5272731" y="6546975"/>
                </a:lnTo>
                <a:lnTo>
                  <a:pt x="0" y="6546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76270" y="-714154"/>
            <a:ext cx="5507805" cy="6838857"/>
          </a:xfrm>
          <a:custGeom>
            <a:avLst/>
            <a:gdLst/>
            <a:ahLst/>
            <a:cxnLst/>
            <a:rect r="r" b="b" t="t" l="l"/>
            <a:pathLst>
              <a:path h="6838857" w="5507805">
                <a:moveTo>
                  <a:pt x="0" y="0"/>
                </a:moveTo>
                <a:lnTo>
                  <a:pt x="5507805" y="0"/>
                </a:lnTo>
                <a:lnTo>
                  <a:pt x="5507805" y="6838857"/>
                </a:lnTo>
                <a:lnTo>
                  <a:pt x="0" y="6838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76598" y="1693980"/>
            <a:ext cx="5902912" cy="3108252"/>
          </a:xfrm>
          <a:custGeom>
            <a:avLst/>
            <a:gdLst/>
            <a:ahLst/>
            <a:cxnLst/>
            <a:rect r="r" b="b" t="t" l="l"/>
            <a:pathLst>
              <a:path h="3108252" w="5902912">
                <a:moveTo>
                  <a:pt x="0" y="0"/>
                </a:moveTo>
                <a:lnTo>
                  <a:pt x="5902911" y="0"/>
                </a:lnTo>
                <a:lnTo>
                  <a:pt x="5902911" y="3108252"/>
                </a:lnTo>
                <a:lnTo>
                  <a:pt x="0" y="3108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08491" y="1706203"/>
            <a:ext cx="5902912" cy="3123438"/>
          </a:xfrm>
          <a:custGeom>
            <a:avLst/>
            <a:gdLst/>
            <a:ahLst/>
            <a:cxnLst/>
            <a:rect r="r" b="b" t="t" l="l"/>
            <a:pathLst>
              <a:path h="3123438" w="5902912">
                <a:moveTo>
                  <a:pt x="0" y="0"/>
                </a:moveTo>
                <a:lnTo>
                  <a:pt x="5902911" y="0"/>
                </a:lnTo>
                <a:lnTo>
                  <a:pt x="5902911" y="3123439"/>
                </a:lnTo>
                <a:lnTo>
                  <a:pt x="0" y="31234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95" r="0" b="-49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76598" y="5048820"/>
            <a:ext cx="5902912" cy="3158980"/>
          </a:xfrm>
          <a:custGeom>
            <a:avLst/>
            <a:gdLst/>
            <a:ahLst/>
            <a:cxnLst/>
            <a:rect r="r" b="b" t="t" l="l"/>
            <a:pathLst>
              <a:path h="3158980" w="5902912">
                <a:moveTo>
                  <a:pt x="0" y="0"/>
                </a:moveTo>
                <a:lnTo>
                  <a:pt x="5902911" y="0"/>
                </a:lnTo>
                <a:lnTo>
                  <a:pt x="5902911" y="3158980"/>
                </a:lnTo>
                <a:lnTo>
                  <a:pt x="0" y="3158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08491" y="5044208"/>
            <a:ext cx="5902912" cy="3163592"/>
          </a:xfrm>
          <a:custGeom>
            <a:avLst/>
            <a:gdLst/>
            <a:ahLst/>
            <a:cxnLst/>
            <a:rect r="r" b="b" t="t" l="l"/>
            <a:pathLst>
              <a:path h="3163592" w="5902912">
                <a:moveTo>
                  <a:pt x="0" y="0"/>
                </a:moveTo>
                <a:lnTo>
                  <a:pt x="5902911" y="0"/>
                </a:lnTo>
                <a:lnTo>
                  <a:pt x="5902911" y="3163592"/>
                </a:lnTo>
                <a:lnTo>
                  <a:pt x="0" y="31635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86768" y="826811"/>
            <a:ext cx="6231893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500" spc="457" strike="sngStrike">
                <a:solidFill>
                  <a:srgbClr val="383B35"/>
                </a:solidFill>
                <a:latin typeface="Hagrid Text Light"/>
              </a:rPr>
              <a:t>UNREAL ENGINE </a:t>
            </a:r>
            <a:r>
              <a:rPr lang="en-US" sz="2500" spc="457">
                <a:solidFill>
                  <a:srgbClr val="383B35"/>
                </a:solidFill>
                <a:latin typeface="Hagrid Text Light"/>
              </a:rPr>
              <a:t>-&gt; DELPHI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86768" y="8895907"/>
            <a:ext cx="14231433" cy="362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215" spc="44">
                <a:solidFill>
                  <a:srgbClr val="000000"/>
                </a:solidFill>
                <a:latin typeface="Hagrid Text"/>
              </a:rPr>
              <a:t>REPOSITÓRIO:  HTTPS://GITHUB.COM/GLADISTONY/PROJETO-SINUCA-VETORIAL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8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4031" y="3740025"/>
            <a:ext cx="5272731" cy="6546975"/>
          </a:xfrm>
          <a:custGeom>
            <a:avLst/>
            <a:gdLst/>
            <a:ahLst/>
            <a:cxnLst/>
            <a:rect r="r" b="b" t="t" l="l"/>
            <a:pathLst>
              <a:path h="6546975" w="5272731">
                <a:moveTo>
                  <a:pt x="0" y="0"/>
                </a:moveTo>
                <a:lnTo>
                  <a:pt x="5272731" y="0"/>
                </a:lnTo>
                <a:lnTo>
                  <a:pt x="5272731" y="6546975"/>
                </a:lnTo>
                <a:lnTo>
                  <a:pt x="0" y="6546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76270" y="-714154"/>
            <a:ext cx="5507805" cy="6838857"/>
          </a:xfrm>
          <a:custGeom>
            <a:avLst/>
            <a:gdLst/>
            <a:ahLst/>
            <a:cxnLst/>
            <a:rect r="r" b="b" t="t" l="l"/>
            <a:pathLst>
              <a:path h="6838857" w="5507805">
                <a:moveTo>
                  <a:pt x="0" y="0"/>
                </a:moveTo>
                <a:lnTo>
                  <a:pt x="5507805" y="0"/>
                </a:lnTo>
                <a:lnTo>
                  <a:pt x="5507805" y="6838857"/>
                </a:lnTo>
                <a:lnTo>
                  <a:pt x="0" y="6838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76598" y="1693980"/>
            <a:ext cx="5902912" cy="3108252"/>
          </a:xfrm>
          <a:custGeom>
            <a:avLst/>
            <a:gdLst/>
            <a:ahLst/>
            <a:cxnLst/>
            <a:rect r="r" b="b" t="t" l="l"/>
            <a:pathLst>
              <a:path h="3108252" w="5902912">
                <a:moveTo>
                  <a:pt x="0" y="0"/>
                </a:moveTo>
                <a:lnTo>
                  <a:pt x="5902911" y="0"/>
                </a:lnTo>
                <a:lnTo>
                  <a:pt x="5902911" y="3108252"/>
                </a:lnTo>
                <a:lnTo>
                  <a:pt x="0" y="3108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12" r="0" b="-341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08491" y="1706203"/>
            <a:ext cx="5902912" cy="3123438"/>
          </a:xfrm>
          <a:custGeom>
            <a:avLst/>
            <a:gdLst/>
            <a:ahLst/>
            <a:cxnLst/>
            <a:rect r="r" b="b" t="t" l="l"/>
            <a:pathLst>
              <a:path h="3123438" w="5902912">
                <a:moveTo>
                  <a:pt x="0" y="0"/>
                </a:moveTo>
                <a:lnTo>
                  <a:pt x="5902911" y="0"/>
                </a:lnTo>
                <a:lnTo>
                  <a:pt x="5902911" y="3123439"/>
                </a:lnTo>
                <a:lnTo>
                  <a:pt x="0" y="31234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152" r="0" b="-315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76598" y="5048820"/>
            <a:ext cx="5902912" cy="3158980"/>
          </a:xfrm>
          <a:custGeom>
            <a:avLst/>
            <a:gdLst/>
            <a:ahLst/>
            <a:cxnLst/>
            <a:rect r="r" b="b" t="t" l="l"/>
            <a:pathLst>
              <a:path h="3158980" w="5902912">
                <a:moveTo>
                  <a:pt x="0" y="0"/>
                </a:moveTo>
                <a:lnTo>
                  <a:pt x="5902911" y="0"/>
                </a:lnTo>
                <a:lnTo>
                  <a:pt x="5902911" y="3158980"/>
                </a:lnTo>
                <a:lnTo>
                  <a:pt x="0" y="3158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04" t="0" r="-690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08491" y="5044208"/>
            <a:ext cx="5902912" cy="3163592"/>
          </a:xfrm>
          <a:custGeom>
            <a:avLst/>
            <a:gdLst/>
            <a:ahLst/>
            <a:cxnLst/>
            <a:rect r="r" b="b" t="t" l="l"/>
            <a:pathLst>
              <a:path h="3163592" w="5902912">
                <a:moveTo>
                  <a:pt x="0" y="0"/>
                </a:moveTo>
                <a:lnTo>
                  <a:pt x="5902911" y="0"/>
                </a:lnTo>
                <a:lnTo>
                  <a:pt x="5902911" y="3163592"/>
                </a:lnTo>
                <a:lnTo>
                  <a:pt x="0" y="31635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93" r="0" b="-79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86768" y="826811"/>
            <a:ext cx="2265974" cy="398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500" spc="457">
                <a:solidFill>
                  <a:srgbClr val="383B35"/>
                </a:solidFill>
                <a:latin typeface="Hagrid Text Light"/>
              </a:rPr>
              <a:t>PYTORCH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86768" y="8533957"/>
            <a:ext cx="14231433" cy="72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215" spc="44">
                <a:solidFill>
                  <a:srgbClr val="000000"/>
                </a:solidFill>
                <a:latin typeface="Hagrid Text"/>
              </a:rPr>
              <a:t>REPOSITÓRIO:  HTTPS://GITHUB.COM/OMARSAR/EMOTION_ANALYSIS_ELASTIC_PYTORCH</a:t>
            </a:r>
          </a:p>
          <a:p>
            <a:pPr algn="just">
              <a:lnSpc>
                <a:spcPts val="2879"/>
              </a:lnSpc>
            </a:pPr>
            <a:r>
              <a:rPr lang="en-US" sz="2215" spc="44">
                <a:solidFill>
                  <a:srgbClr val="000000"/>
                </a:solidFill>
                <a:latin typeface="Hagrid Text"/>
              </a:rPr>
              <a:t>                              HTTPS://GITHUB.COM/DNOAK/ANALISEDESENTIMENTOSPYTORCH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8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44031" y="3740025"/>
            <a:ext cx="5272731" cy="6546975"/>
          </a:xfrm>
          <a:custGeom>
            <a:avLst/>
            <a:gdLst/>
            <a:ahLst/>
            <a:cxnLst/>
            <a:rect r="r" b="b" t="t" l="l"/>
            <a:pathLst>
              <a:path h="6546975" w="5272731">
                <a:moveTo>
                  <a:pt x="0" y="0"/>
                </a:moveTo>
                <a:lnTo>
                  <a:pt x="5272731" y="0"/>
                </a:lnTo>
                <a:lnTo>
                  <a:pt x="5272731" y="6546975"/>
                </a:lnTo>
                <a:lnTo>
                  <a:pt x="0" y="6546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76270" y="-714154"/>
            <a:ext cx="5507805" cy="6838857"/>
          </a:xfrm>
          <a:custGeom>
            <a:avLst/>
            <a:gdLst/>
            <a:ahLst/>
            <a:cxnLst/>
            <a:rect r="r" b="b" t="t" l="l"/>
            <a:pathLst>
              <a:path h="6838857" w="5507805">
                <a:moveTo>
                  <a:pt x="0" y="0"/>
                </a:moveTo>
                <a:lnTo>
                  <a:pt x="5507805" y="0"/>
                </a:lnTo>
                <a:lnTo>
                  <a:pt x="5507805" y="6838857"/>
                </a:lnTo>
                <a:lnTo>
                  <a:pt x="0" y="6838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76598" y="1693980"/>
            <a:ext cx="5902912" cy="3108252"/>
          </a:xfrm>
          <a:custGeom>
            <a:avLst/>
            <a:gdLst/>
            <a:ahLst/>
            <a:cxnLst/>
            <a:rect r="r" b="b" t="t" l="l"/>
            <a:pathLst>
              <a:path h="3108252" w="5902912">
                <a:moveTo>
                  <a:pt x="0" y="0"/>
                </a:moveTo>
                <a:lnTo>
                  <a:pt x="5902911" y="0"/>
                </a:lnTo>
                <a:lnTo>
                  <a:pt x="5902911" y="3108252"/>
                </a:lnTo>
                <a:lnTo>
                  <a:pt x="0" y="3108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27" t="0" r="-542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08491" y="1706203"/>
            <a:ext cx="5902912" cy="3123438"/>
          </a:xfrm>
          <a:custGeom>
            <a:avLst/>
            <a:gdLst/>
            <a:ahLst/>
            <a:cxnLst/>
            <a:rect r="r" b="b" t="t" l="l"/>
            <a:pathLst>
              <a:path h="3123438" w="5902912">
                <a:moveTo>
                  <a:pt x="0" y="0"/>
                </a:moveTo>
                <a:lnTo>
                  <a:pt x="5902911" y="0"/>
                </a:lnTo>
                <a:lnTo>
                  <a:pt x="5902911" y="3123439"/>
                </a:lnTo>
                <a:lnTo>
                  <a:pt x="0" y="31234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067" t="0" r="-606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76598" y="5048820"/>
            <a:ext cx="5902912" cy="3158980"/>
          </a:xfrm>
          <a:custGeom>
            <a:avLst/>
            <a:gdLst/>
            <a:ahLst/>
            <a:cxnLst/>
            <a:rect r="r" b="b" t="t" l="l"/>
            <a:pathLst>
              <a:path h="3158980" w="5902912">
                <a:moveTo>
                  <a:pt x="0" y="0"/>
                </a:moveTo>
                <a:lnTo>
                  <a:pt x="5902911" y="0"/>
                </a:lnTo>
                <a:lnTo>
                  <a:pt x="5902911" y="3158980"/>
                </a:lnTo>
                <a:lnTo>
                  <a:pt x="0" y="3158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093" r="0" b="-609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08491" y="5044208"/>
            <a:ext cx="5902912" cy="3163592"/>
          </a:xfrm>
          <a:custGeom>
            <a:avLst/>
            <a:gdLst/>
            <a:ahLst/>
            <a:cxnLst/>
            <a:rect r="r" b="b" t="t" l="l"/>
            <a:pathLst>
              <a:path h="3163592" w="5902912">
                <a:moveTo>
                  <a:pt x="0" y="0"/>
                </a:moveTo>
                <a:lnTo>
                  <a:pt x="5902911" y="0"/>
                </a:lnTo>
                <a:lnTo>
                  <a:pt x="5902911" y="3163592"/>
                </a:lnTo>
                <a:lnTo>
                  <a:pt x="0" y="31635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336" r="0" b="-333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86768" y="826811"/>
            <a:ext cx="4630272" cy="398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2500" spc="457">
                <a:solidFill>
                  <a:srgbClr val="383B35"/>
                </a:solidFill>
                <a:latin typeface="Hagrid Text Light"/>
              </a:rPr>
              <a:t>REALIDADE VIRTUAL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86768" y="8533957"/>
            <a:ext cx="14231433" cy="72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215" spc="44">
                <a:solidFill>
                  <a:srgbClr val="000000"/>
                </a:solidFill>
                <a:latin typeface="Hagrid Text"/>
              </a:rPr>
              <a:t>REPOSITÓRIO:  HTTPS://GITHUB.COM/PEDROBARCHA/ADAPTIVE-VR-GAME</a:t>
            </a:r>
          </a:p>
          <a:p>
            <a:pPr algn="just">
              <a:lnSpc>
                <a:spcPts val="2879"/>
              </a:lnSpc>
            </a:pPr>
            <a:r>
              <a:rPr lang="en-US" sz="2215" spc="44">
                <a:solidFill>
                  <a:srgbClr val="000000"/>
                </a:solidFill>
                <a:latin typeface="Hagrid Text"/>
              </a:rPr>
              <a:t>                              HTTPS://DL.ACM.ORG/CITATION.CFM?ID=3180351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8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4971" y="4177774"/>
            <a:ext cx="12029987" cy="155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592"/>
              </a:lnSpc>
              <a:spcBef>
                <a:spcPct val="0"/>
              </a:spcBef>
            </a:pPr>
            <a:r>
              <a:rPr lang="en-US" sz="8994" spc="1646" u="none">
                <a:solidFill>
                  <a:srgbClr val="383B35"/>
                </a:solidFill>
                <a:latin typeface="Hagrid Text Light"/>
              </a:rPr>
              <a:t>OBRIGADO!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1477698" y="-460226"/>
            <a:ext cx="8868301" cy="11011473"/>
          </a:xfrm>
          <a:custGeom>
            <a:avLst/>
            <a:gdLst/>
            <a:ahLst/>
            <a:cxnLst/>
            <a:rect r="r" b="b" t="t" l="l"/>
            <a:pathLst>
              <a:path h="11011473" w="8868301">
                <a:moveTo>
                  <a:pt x="8868301" y="0"/>
                </a:moveTo>
                <a:lnTo>
                  <a:pt x="0" y="0"/>
                </a:lnTo>
                <a:lnTo>
                  <a:pt x="0" y="11011473"/>
                </a:lnTo>
                <a:lnTo>
                  <a:pt x="8868301" y="11011473"/>
                </a:lnTo>
                <a:lnTo>
                  <a:pt x="8868301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DAGDKUcn1dI</dc:identifier>
  <dcterms:modified xsi:type="dcterms:W3CDTF">2011-08-01T06:04:30Z</dcterms:modified>
  <cp:revision>1</cp:revision>
  <dc:title>Slide 2 Quinzena</dc:title>
</cp:coreProperties>
</file>